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AADBAA-8266-43F5-B55F-8154176F3012}" v="3" dt="2025-12-02T15:02:20.396"/>
    <p1510:client id="{72034D2D-A674-4172-A61E-F7B71EA404F6}" v="4" dt="2025-12-02T15:11:00.567"/>
    <p1510:client id="{DBCE6FD1-7553-4D03-B71E-1455AB379F6C}" v="233" dt="2025-12-01T12:24:01.9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91998" cy="3077714"/>
          </a:xfrm>
        </p:spPr>
        <p:txBody>
          <a:bodyPr>
            <a:noAutofit/>
          </a:bodyPr>
          <a:lstStyle/>
          <a:p>
            <a:r>
              <a:rPr lang="en-US" sz="5400" b="1" dirty="0">
                <a:latin typeface="Times New Roman"/>
                <a:cs typeface="Times New Roman"/>
              </a:rPr>
              <a:t>СИСТЕМ ЗА ПЕРСОНАЛИЗОВАНУ ПРЕПОРУКУ ШМИНКЕ НА ОСНОВУ АНАЛИЗЕ СЛИКЕ КОРИСНИКА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5887" y="5586113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 err="1">
                <a:latin typeface="Times New Roman"/>
                <a:ea typeface="+mn-lt"/>
                <a:cs typeface="+mn-lt"/>
              </a:rPr>
              <a:t>Кандидат</a:t>
            </a:r>
            <a:r>
              <a:rPr lang="en-US" b="1" dirty="0">
                <a:latin typeface="Times New Roman"/>
                <a:ea typeface="+mn-lt"/>
                <a:cs typeface="+mn-lt"/>
              </a:rPr>
              <a:t>: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Тања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Ризовић</a:t>
            </a:r>
            <a:br>
              <a:rPr lang="en-US" dirty="0">
                <a:latin typeface="Times New Roman"/>
                <a:ea typeface="+mn-lt"/>
                <a:cs typeface="+mn-lt"/>
              </a:rPr>
            </a:b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b="1" dirty="0" err="1">
                <a:latin typeface="Times New Roman"/>
                <a:ea typeface="+mn-lt"/>
                <a:cs typeface="+mn-lt"/>
              </a:rPr>
              <a:t>Број</a:t>
            </a:r>
            <a:r>
              <a:rPr lang="en-US" b="1" dirty="0">
                <a:latin typeface="Times New Roman"/>
                <a:ea typeface="+mn-lt"/>
                <a:cs typeface="+mn-lt"/>
              </a:rPr>
              <a:t> </a:t>
            </a:r>
            <a:r>
              <a:rPr lang="en-US" b="1" dirty="0" err="1">
                <a:latin typeface="Times New Roman"/>
                <a:ea typeface="+mn-lt"/>
                <a:cs typeface="+mn-lt"/>
              </a:rPr>
              <a:t>индекса</a:t>
            </a:r>
            <a:r>
              <a:rPr lang="en-US" b="1" dirty="0">
                <a:latin typeface="Times New Roman"/>
                <a:ea typeface="+mn-lt"/>
                <a:cs typeface="+mn-lt"/>
              </a:rPr>
              <a:t>:</a:t>
            </a:r>
            <a:r>
              <a:rPr lang="en-US" dirty="0">
                <a:latin typeface="Times New Roman"/>
                <a:ea typeface="+mn-lt"/>
                <a:cs typeface="+mn-lt"/>
              </a:rPr>
              <a:t> РА130/2021</a:t>
            </a:r>
            <a:br>
              <a:rPr lang="en-US" dirty="0">
                <a:latin typeface="Times New Roman"/>
                <a:ea typeface="+mn-lt"/>
                <a:cs typeface="+mn-lt"/>
              </a:rPr>
            </a:b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b="1" dirty="0" err="1">
                <a:latin typeface="Times New Roman"/>
                <a:ea typeface="+mn-lt"/>
                <a:cs typeface="+mn-lt"/>
              </a:rPr>
              <a:t>Ментор</a:t>
            </a:r>
            <a:r>
              <a:rPr lang="en-US" b="1" dirty="0">
                <a:latin typeface="Times New Roman"/>
                <a:ea typeface="+mn-lt"/>
                <a:cs typeface="+mn-lt"/>
              </a:rPr>
              <a:t>: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др</a:t>
            </a:r>
            <a:r>
              <a:rPr lang="en-US" dirty="0">
                <a:latin typeface="Times New Roman"/>
                <a:ea typeface="+mn-lt"/>
                <a:cs typeface="+mn-lt"/>
              </a:rPr>
              <a:t> </a:t>
            </a:r>
            <a:r>
              <a:rPr lang="en-US" dirty="0" err="1">
                <a:latin typeface="Times New Roman"/>
                <a:ea typeface="+mn-lt"/>
                <a:cs typeface="+mn-lt"/>
              </a:rPr>
              <a:t>Јелена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Сливка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1970C-419E-BB07-0504-86A58CF1D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23" y="5691"/>
            <a:ext cx="10515600" cy="1325563"/>
          </a:xfrm>
        </p:spPr>
        <p:txBody>
          <a:bodyPr/>
          <a:lstStyle/>
          <a:p>
            <a:r>
              <a:rPr lang="en-US" err="1">
                <a:latin typeface="Times New Roman"/>
                <a:ea typeface="+mj-lt"/>
                <a:cs typeface="+mj-lt"/>
              </a:rPr>
              <a:t>Резултати</a:t>
            </a:r>
            <a:r>
              <a:rPr lang="en-US" dirty="0">
                <a:latin typeface="Times New Roman"/>
                <a:ea typeface="+mj-lt"/>
                <a:cs typeface="+mj-lt"/>
              </a:rPr>
              <a:t> </a:t>
            </a:r>
            <a:r>
              <a:rPr lang="en-US" err="1">
                <a:latin typeface="Times New Roman"/>
                <a:ea typeface="+mj-lt"/>
                <a:cs typeface="+mj-lt"/>
              </a:rPr>
              <a:t>тестирања</a:t>
            </a:r>
            <a:endParaRPr lang="en-US" err="1"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2E948-C9C7-D0AC-C40F-5DE5962B7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" y="1336795"/>
            <a:ext cx="4894054" cy="42219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Times New Roman"/>
                <a:ea typeface="+mn-lt"/>
                <a:cs typeface="+mn-lt"/>
              </a:rPr>
              <a:t>Систем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стабилно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одређује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облик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лица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err="1">
                <a:latin typeface="Times New Roman"/>
                <a:ea typeface="+mn-lt"/>
                <a:cs typeface="+mn-lt"/>
              </a:rPr>
              <a:t>подтон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коже</a:t>
            </a:r>
            <a:r>
              <a:rPr lang="en-US" dirty="0">
                <a:latin typeface="Times New Roman"/>
                <a:ea typeface="+mn-lt"/>
                <a:cs typeface="+mn-lt"/>
              </a:rPr>
              <a:t> у </a:t>
            </a:r>
            <a:r>
              <a:rPr lang="en-US" err="1">
                <a:latin typeface="Times New Roman"/>
                <a:ea typeface="+mn-lt"/>
                <a:cs typeface="+mn-lt"/>
              </a:rPr>
              <a:t>различитим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условима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Тестови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реалним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сликама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показују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високу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поузданост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препорука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Корисници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потврдили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да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резултати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практични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err="1">
                <a:latin typeface="Times New Roman"/>
                <a:ea typeface="+mn-lt"/>
                <a:cs typeface="+mn-lt"/>
              </a:rPr>
              <a:t>употребљиви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 dirty="0">
              <a:latin typeface="Times New Roman"/>
            </a:endParaRPr>
          </a:p>
          <a:p>
            <a:endParaRPr lang="en-US" dirty="0">
              <a:latin typeface="Times New Roman"/>
            </a:endParaRPr>
          </a:p>
          <a:p>
            <a:endParaRPr lang="en-US" dirty="0"/>
          </a:p>
        </p:txBody>
      </p:sp>
      <p:pic>
        <p:nvPicPr>
          <p:cNvPr id="4" name="Picture 3" descr="A screenshot of a makeup application&#10;&#10;AI-generated content may be incorrect.">
            <a:extLst>
              <a:ext uri="{FF2B5EF4-FFF2-40B4-BE49-F238E27FC236}">
                <a16:creationId xmlns:a16="http://schemas.microsoft.com/office/drawing/2014/main" id="{9B1F013C-2DB4-C6B8-2540-35A019511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391" y="978829"/>
            <a:ext cx="7113557" cy="3261324"/>
          </a:xfrm>
          <a:prstGeom prst="rect">
            <a:avLst/>
          </a:prstGeom>
        </p:spPr>
      </p:pic>
      <p:pic>
        <p:nvPicPr>
          <p:cNvPr id="5" name="Picture 4" descr="A person with long hair and makeup&#10;&#10;AI-generated content may be incorrect.">
            <a:extLst>
              <a:ext uri="{FF2B5EF4-FFF2-40B4-BE49-F238E27FC236}">
                <a16:creationId xmlns:a16="http://schemas.microsoft.com/office/drawing/2014/main" id="{6400C050-CA15-146A-28C5-0C820EE22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081" y="4256328"/>
            <a:ext cx="2182482" cy="261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736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9730B-5DE4-EEA9-67E4-38C277738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2653" y="5691"/>
            <a:ext cx="10515600" cy="1325563"/>
          </a:xfrm>
        </p:spPr>
        <p:txBody>
          <a:bodyPr/>
          <a:lstStyle/>
          <a:p>
            <a:r>
              <a:rPr lang="en-US" err="1">
                <a:latin typeface="Times New Roman"/>
                <a:ea typeface="+mj-lt"/>
                <a:cs typeface="+mj-lt"/>
              </a:rPr>
              <a:t>Закључак</a:t>
            </a:r>
            <a:endParaRPr lang="en-US" err="1"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2DA26-65CE-D56D-F0A0-68F10FCC0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087" y="1250531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Times New Roman"/>
                <a:ea typeface="+mn-lt"/>
                <a:cs typeface="+mn-lt"/>
              </a:rPr>
              <a:t>Развијени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систем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успешно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генерише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персонализоване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препоруке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шминке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Алгоритми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омогућавају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аутоматизацију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err="1">
                <a:latin typeface="Times New Roman"/>
                <a:ea typeface="+mn-lt"/>
                <a:cs typeface="+mn-lt"/>
              </a:rPr>
              <a:t>побољшану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тачност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избора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dirty="0">
                <a:latin typeface="Times New Roman"/>
                <a:ea typeface="+mn-lt"/>
                <a:cs typeface="Times New Roman"/>
              </a:rPr>
              <a:t>У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будућности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систем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се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може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унапредити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машинским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учењем</a:t>
            </a:r>
            <a:r>
              <a:rPr lang="en-US" dirty="0">
                <a:latin typeface="Times New Roman"/>
                <a:ea typeface="+mn-lt"/>
                <a:cs typeface="Times New Roman"/>
              </a:rPr>
              <a:t>,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већим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скупом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података</a:t>
            </a:r>
            <a:r>
              <a:rPr lang="en-US" dirty="0">
                <a:latin typeface="Times New Roman"/>
                <a:ea typeface="+mn-lt"/>
                <a:cs typeface="Times New Roman"/>
              </a:rPr>
              <a:t> и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филтерима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по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бренду</a:t>
            </a:r>
            <a:r>
              <a:rPr lang="en-US" dirty="0">
                <a:latin typeface="Times New Roman"/>
                <a:ea typeface="+mn-lt"/>
                <a:cs typeface="Times New Roman"/>
              </a:rPr>
              <a:t>,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цени</a:t>
            </a:r>
            <a:r>
              <a:rPr lang="en-US" dirty="0">
                <a:latin typeface="Times New Roman"/>
                <a:ea typeface="+mn-lt"/>
                <a:cs typeface="Times New Roman"/>
              </a:rPr>
              <a:t> и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личним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преференцијама</a:t>
            </a:r>
            <a:r>
              <a:rPr lang="en-US" dirty="0">
                <a:latin typeface="Times New Roman"/>
                <a:ea typeface="+mn-lt"/>
                <a:cs typeface="Times New Roman"/>
              </a:rPr>
              <a:t>.</a:t>
            </a:r>
            <a:endParaRPr lang="en-US" dirty="0" err="1">
              <a:latin typeface="Times New Roman"/>
              <a:cs typeface="Times New Roman"/>
            </a:endParaRPr>
          </a:p>
          <a:p>
            <a:endParaRPr lang="en-US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pic>
        <p:nvPicPr>
          <p:cNvPr id="4" name="Picture 3" descr="About Makeup">
            <a:extLst>
              <a:ext uri="{FF2B5EF4-FFF2-40B4-BE49-F238E27FC236}">
                <a16:creationId xmlns:a16="http://schemas.microsoft.com/office/drawing/2014/main" id="{3C6A0CDE-4A28-05F9-8A1C-01D25BCB3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" y="4295058"/>
            <a:ext cx="12184811" cy="2566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905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5293A-2ECE-C7A9-85E9-031872E53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latin typeface="Times New Roman"/>
                <a:ea typeface="+mj-lt"/>
                <a:cs typeface="+mj-lt"/>
              </a:rPr>
              <a:t>Питања</a:t>
            </a:r>
            <a:endParaRPr lang="en-US" err="1"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DB100-867F-3DA6-E7C1-198EDA6E1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Times New Roman"/>
                <a:ea typeface="+mn-lt"/>
                <a:cs typeface="+mn-lt"/>
              </a:rPr>
              <a:t>Хвала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на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пажњи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Радујем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вашим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питањима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 dirty="0">
              <a:latin typeface="Times New Roman"/>
            </a:endParaRPr>
          </a:p>
          <a:p>
            <a:endParaRPr lang="en-US" dirty="0">
              <a:latin typeface="Times New Roman"/>
            </a:endParaRPr>
          </a:p>
          <a:p>
            <a:endParaRPr lang="en-US" dirty="0"/>
          </a:p>
        </p:txBody>
      </p:sp>
      <p:pic>
        <p:nvPicPr>
          <p:cNvPr id="4" name="Picture 3" descr="Osnove koloristike - Adesso">
            <a:extLst>
              <a:ext uri="{FF2B5EF4-FFF2-40B4-BE49-F238E27FC236}">
                <a16:creationId xmlns:a16="http://schemas.microsoft.com/office/drawing/2014/main" id="{BBF78413-AAF3-68BD-3129-6A22D4E7E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80" y="1026543"/>
            <a:ext cx="2728044" cy="411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938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8C574-F8B8-B19B-2BFB-35AA394F3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91"/>
            <a:ext cx="10515600" cy="1325563"/>
          </a:xfrm>
        </p:spPr>
        <p:txBody>
          <a:bodyPr/>
          <a:lstStyle/>
          <a:p>
            <a:r>
              <a:rPr lang="en-US" err="1">
                <a:latin typeface="Times New Roman"/>
                <a:ea typeface="+mj-lt"/>
                <a:cs typeface="+mj-lt"/>
              </a:rPr>
              <a:t>Проблем</a:t>
            </a:r>
            <a:r>
              <a:rPr lang="en-US" dirty="0">
                <a:latin typeface="Times New Roman"/>
                <a:ea typeface="+mj-lt"/>
                <a:cs typeface="+mj-lt"/>
              </a:rPr>
              <a:t> и </a:t>
            </a:r>
            <a:r>
              <a:rPr lang="en-US" err="1">
                <a:latin typeface="Times New Roman"/>
                <a:ea typeface="+mj-lt"/>
                <a:cs typeface="+mj-lt"/>
              </a:rPr>
              <a:t>мотивација</a:t>
            </a:r>
            <a:endParaRPr lang="en-US" err="1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7B6A2-CD1C-3684-70E1-4B2E448B3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42" y="1336796"/>
            <a:ext cx="7381335" cy="48401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Times New Roman"/>
                <a:ea typeface="+mn-lt"/>
                <a:cs typeface="+mn-lt"/>
              </a:rPr>
              <a:t>Корисници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често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имају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потешкоћа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да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изаберу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одговарајућу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нијансу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шминке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dirty="0" err="1">
                <a:latin typeface="Times New Roman"/>
                <a:ea typeface="+mn-lt"/>
                <a:cs typeface="+mn-lt"/>
              </a:rPr>
              <a:t>Промене</a:t>
            </a:r>
            <a:r>
              <a:rPr lang="en-US" dirty="0">
                <a:latin typeface="Times New Roman"/>
                <a:ea typeface="+mn-lt"/>
                <a:cs typeface="+mn-lt"/>
              </a:rPr>
              <a:t> у </a:t>
            </a:r>
            <a:r>
              <a:rPr lang="en-US" dirty="0" err="1">
                <a:latin typeface="Times New Roman"/>
                <a:ea typeface="+mn-lt"/>
                <a:cs typeface="+mn-lt"/>
              </a:rPr>
              <a:t>осветљењу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dirty="0" err="1">
                <a:latin typeface="Times New Roman"/>
                <a:ea typeface="+mn-lt"/>
                <a:cs typeface="+mn-lt"/>
              </a:rPr>
              <a:t>квалитету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фотографија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додатно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отежавају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избор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нијансе</a:t>
            </a:r>
            <a:r>
              <a:rPr lang="en-US" dirty="0">
                <a:latin typeface="Times New Roman"/>
                <a:ea typeface="+mn-lt"/>
                <a:cs typeface="+mn-lt"/>
              </a:rPr>
              <a:t> </a:t>
            </a:r>
            <a:r>
              <a:rPr lang="en-US" dirty="0" err="1">
                <a:latin typeface="Times New Roman"/>
                <a:ea typeface="+mn-lt"/>
                <a:cs typeface="+mn-lt"/>
              </a:rPr>
              <a:t>при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онлине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куповини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 dirty="0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Постоји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јасна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потреба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за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аутоматизованим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err="1">
                <a:latin typeface="Times New Roman"/>
                <a:ea typeface="+mn-lt"/>
                <a:cs typeface="+mn-lt"/>
              </a:rPr>
              <a:t>поузданим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системом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препоруке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endParaRPr lang="en-US" dirty="0">
              <a:latin typeface="Times New Roman"/>
            </a:endParaRPr>
          </a:p>
          <a:p>
            <a:endParaRPr lang="en-US" dirty="0"/>
          </a:p>
        </p:txBody>
      </p:sp>
      <p:pic>
        <p:nvPicPr>
          <p:cNvPr id="4" name="Picture 3" descr="A diagram of different shades of brown and tan&#10;&#10;AI-generated content may be incorrect.">
            <a:extLst>
              <a:ext uri="{FF2B5EF4-FFF2-40B4-BE49-F238E27FC236}">
                <a16:creationId xmlns:a16="http://schemas.microsoft.com/office/drawing/2014/main" id="{C9B45625-FC88-FC15-6C77-37E28D85B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9679" y="-1348"/>
            <a:ext cx="4410793" cy="4215261"/>
          </a:xfrm>
          <a:prstGeom prst="rect">
            <a:avLst/>
          </a:prstGeom>
        </p:spPr>
      </p:pic>
      <p:pic>
        <p:nvPicPr>
          <p:cNvPr id="5" name="Picture 4" descr="Virtual foundation shade finder guide - Arbelle">
            <a:extLst>
              <a:ext uri="{FF2B5EF4-FFF2-40B4-BE49-F238E27FC236}">
                <a16:creationId xmlns:a16="http://schemas.microsoft.com/office/drawing/2014/main" id="{BEBAC4E9-EA5F-4835-8C6A-DBB98EC2B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7682" y="4212117"/>
            <a:ext cx="2631955" cy="263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093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6A651-F595-E4E1-E586-970397093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91"/>
            <a:ext cx="10515600" cy="1325563"/>
          </a:xfrm>
        </p:spPr>
        <p:txBody>
          <a:bodyPr/>
          <a:lstStyle/>
          <a:p>
            <a:r>
              <a:rPr lang="en-US" err="1">
                <a:latin typeface="Times New Roman"/>
                <a:ea typeface="+mj-lt"/>
                <a:cs typeface="+mj-lt"/>
              </a:rPr>
              <a:t>Циљ</a:t>
            </a:r>
            <a:r>
              <a:rPr lang="en-US" dirty="0">
                <a:latin typeface="Times New Roman"/>
                <a:ea typeface="+mj-lt"/>
                <a:cs typeface="+mj-lt"/>
              </a:rPr>
              <a:t> </a:t>
            </a:r>
            <a:r>
              <a:rPr lang="en-US" err="1">
                <a:latin typeface="Times New Roman"/>
                <a:ea typeface="+mj-lt"/>
                <a:cs typeface="+mj-lt"/>
              </a:rPr>
              <a:t>рада</a:t>
            </a:r>
            <a:endParaRPr lang="en-US" err="1"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56078-A2C3-4181-E118-8D9838B7B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064" y="1135512"/>
            <a:ext cx="1218337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latin typeface="Times New Roman"/>
                <a:ea typeface="+mn-lt"/>
                <a:cs typeface="+mn-lt"/>
              </a:rPr>
              <a:t>Циљ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рада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да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развије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систем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који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аутоматски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анализира</a:t>
            </a:r>
            <a:r>
              <a:rPr lang="en-US" dirty="0">
                <a:latin typeface="Times New Roman"/>
                <a:ea typeface="+mn-lt"/>
                <a:cs typeface="+mn-lt"/>
              </a:rPr>
              <a:t> лице корисника.</a:t>
            </a:r>
          </a:p>
          <a:p>
            <a:r>
              <a:rPr lang="en-US" dirty="0" err="1">
                <a:latin typeface="Times New Roman"/>
                <a:ea typeface="+mn-lt"/>
                <a:cs typeface="+mn-lt"/>
              </a:rPr>
              <a:t>Систем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треба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да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предложи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стилове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шминке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који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највише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одговарају</a:t>
            </a:r>
            <a:r>
              <a:rPr lang="en-US" dirty="0">
                <a:latin typeface="Times New Roman"/>
                <a:ea typeface="+mn-lt"/>
                <a:cs typeface="+mn-lt"/>
              </a:rPr>
              <a:t> </a:t>
            </a:r>
            <a:r>
              <a:rPr lang="en-US" dirty="0" err="1">
                <a:latin typeface="Times New Roman"/>
                <a:ea typeface="+mn-lt"/>
                <a:cs typeface="+mn-lt"/>
              </a:rPr>
              <a:t>кориснику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</a:p>
          <a:p>
            <a:r>
              <a:rPr lang="en-US" dirty="0" err="1">
                <a:latin typeface="Times New Roman"/>
                <a:ea typeface="+mn-lt"/>
                <a:cs typeface="+mn-lt"/>
              </a:rPr>
              <a:t>Систем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генерише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персонализовану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листу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козметичких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производа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ea typeface="+mn-lt"/>
              <a:cs typeface="+mn-lt"/>
            </a:endParaRPr>
          </a:p>
          <a:p>
            <a:endParaRPr lang="en-US" dirty="0">
              <a:latin typeface="Times New Roman"/>
            </a:endParaRPr>
          </a:p>
          <a:p>
            <a:endParaRPr lang="en-US" dirty="0"/>
          </a:p>
        </p:txBody>
      </p:sp>
      <p:pic>
        <p:nvPicPr>
          <p:cNvPr id="4" name="Picture 3" descr="A collage of a person&amp;#39;s face&#10;&#10;AI-generated content may be incorrect.">
            <a:extLst>
              <a:ext uri="{FF2B5EF4-FFF2-40B4-BE49-F238E27FC236}">
                <a16:creationId xmlns:a16="http://schemas.microsoft.com/office/drawing/2014/main" id="{9C096BC8-0036-0ECB-B668-6CC6871A9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71" y="3081433"/>
            <a:ext cx="8665133" cy="3780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571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023A4-EDAF-E6FB-9053-2BDC89A2B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latin typeface="Times New Roman"/>
                <a:ea typeface="+mj-lt"/>
                <a:cs typeface="+mj-lt"/>
              </a:rPr>
              <a:t>Архитектура</a:t>
            </a:r>
            <a:r>
              <a:rPr lang="en-US" dirty="0">
                <a:latin typeface="Times New Roman"/>
                <a:ea typeface="+mj-lt"/>
                <a:cs typeface="+mj-lt"/>
              </a:rPr>
              <a:t> </a:t>
            </a:r>
            <a:r>
              <a:rPr lang="en-US" err="1">
                <a:latin typeface="Times New Roman"/>
                <a:ea typeface="+mj-lt"/>
                <a:cs typeface="+mj-lt"/>
              </a:rPr>
              <a:t>система</a:t>
            </a:r>
            <a:endParaRPr lang="en-US" err="1"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9E5E6-9F23-5B1D-3BFE-7F2C6909D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984"/>
            <a:ext cx="6015488" cy="44519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Times New Roman"/>
                <a:ea typeface="+mn-lt"/>
                <a:cs typeface="+mn-lt"/>
              </a:rPr>
              <a:t>Систем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састоји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од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четири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endParaRPr lang="en-US">
              <a:latin typeface="Times New Roman"/>
              <a:ea typeface="+mn-lt"/>
              <a:cs typeface="Times New Roman"/>
            </a:endParaRPr>
          </a:p>
          <a:p>
            <a:pPr marL="0" indent="0">
              <a:buNone/>
            </a:pPr>
            <a:r>
              <a:rPr lang="en-US" dirty="0" err="1">
                <a:latin typeface="Times New Roman"/>
                <a:ea typeface="+mn-lt"/>
                <a:cs typeface="+mn-lt"/>
              </a:rPr>
              <a:t>функционална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модула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Модули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повезани</a:t>
            </a:r>
            <a:r>
              <a:rPr lang="en-US" dirty="0">
                <a:latin typeface="Times New Roman"/>
                <a:ea typeface="+mn-lt"/>
                <a:cs typeface="+mn-lt"/>
              </a:rPr>
              <a:t> у </a:t>
            </a:r>
            <a:r>
              <a:rPr lang="en-US" err="1">
                <a:latin typeface="Times New Roman"/>
                <a:ea typeface="+mn-lt"/>
                <a:cs typeface="+mn-lt"/>
              </a:rPr>
              <a:t>јединствен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процес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који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почиње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анализом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слике</a:t>
            </a:r>
            <a:r>
              <a:rPr lang="en-US" dirty="0">
                <a:latin typeface="Times New Roman"/>
                <a:ea typeface="+mn-lt"/>
                <a:cs typeface="+mn-lt"/>
              </a:rPr>
              <a:t>, а </a:t>
            </a:r>
            <a:r>
              <a:rPr lang="en-US" err="1">
                <a:latin typeface="Times New Roman"/>
                <a:ea typeface="+mn-lt"/>
                <a:cs typeface="+mn-lt"/>
              </a:rPr>
              <a:t>завршава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генерисањем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финалне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препоруке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</a:p>
          <a:p>
            <a:r>
              <a:rPr lang="en-US" dirty="0" err="1">
                <a:latin typeface="Times New Roman"/>
                <a:ea typeface="+mn-lt"/>
                <a:cs typeface="+mn-lt"/>
              </a:rPr>
              <a:t>Улаз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фотографија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корисника</a:t>
            </a:r>
            <a:r>
              <a:rPr lang="en-US" dirty="0">
                <a:latin typeface="Times New Roman"/>
                <a:ea typeface="+mn-lt"/>
                <a:cs typeface="+mn-lt"/>
              </a:rPr>
              <a:t>, а </a:t>
            </a:r>
            <a:endParaRPr lang="en-US" dirty="0">
              <a:latin typeface="Times New Roman"/>
              <a:ea typeface="+mn-lt"/>
              <a:cs typeface="Times New Roman"/>
            </a:endParaRPr>
          </a:p>
          <a:p>
            <a:pPr marL="0" indent="0">
              <a:buNone/>
            </a:pPr>
            <a:r>
              <a:rPr lang="en-US" dirty="0" err="1">
                <a:latin typeface="Times New Roman"/>
                <a:ea typeface="+mn-lt"/>
                <a:cs typeface="+mn-lt"/>
              </a:rPr>
              <a:t>излаз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су</a:t>
            </a:r>
            <a:r>
              <a:rPr lang="en-US" dirty="0">
                <a:latin typeface="Times New Roman"/>
                <a:ea typeface="+mn-lt"/>
                <a:cs typeface="+mn-lt"/>
              </a:rPr>
              <a:t> </a:t>
            </a:r>
            <a:r>
              <a:rPr lang="en-US" dirty="0" err="1">
                <a:latin typeface="Times New Roman"/>
                <a:ea typeface="+mn-lt"/>
                <a:cs typeface="+mn-lt"/>
              </a:rPr>
              <a:t>слике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стилова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dirty="0" err="1">
                <a:latin typeface="Times New Roman"/>
                <a:ea typeface="+mn-lt"/>
                <a:cs typeface="+mn-lt"/>
              </a:rPr>
              <a:t>производи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endParaRPr lang="en-US" dirty="0">
              <a:latin typeface="Times New Roman"/>
            </a:endParaRPr>
          </a:p>
          <a:p>
            <a:endParaRPr lang="en-US" dirty="0"/>
          </a:p>
        </p:txBody>
      </p:sp>
      <p:pic>
        <p:nvPicPr>
          <p:cNvPr id="4" name="Picture 3" descr="A diagram of a company&#10;&#10;AI-generated content may be incorrect.">
            <a:extLst>
              <a:ext uri="{FF2B5EF4-FFF2-40B4-BE49-F238E27FC236}">
                <a16:creationId xmlns:a16="http://schemas.microsoft.com/office/drawing/2014/main" id="{10C2FA48-AD66-681C-2DD1-E287D055F6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130" r="26948" b="-41"/>
          <a:stretch>
            <a:fillRect/>
          </a:stretch>
        </p:blipFill>
        <p:spPr>
          <a:xfrm>
            <a:off x="7214265" y="433"/>
            <a:ext cx="4965362" cy="685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43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1C85B-623F-EEF3-9BCA-1F429EF21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91"/>
            <a:ext cx="10515600" cy="1325563"/>
          </a:xfrm>
        </p:spPr>
        <p:txBody>
          <a:bodyPr/>
          <a:lstStyle/>
          <a:p>
            <a:r>
              <a:rPr lang="en-US" err="1">
                <a:latin typeface="Times New Roman"/>
                <a:ea typeface="+mj-lt"/>
                <a:cs typeface="+mj-lt"/>
              </a:rPr>
              <a:t>Анализа</a:t>
            </a:r>
            <a:r>
              <a:rPr lang="en-US" dirty="0">
                <a:latin typeface="Times New Roman"/>
                <a:ea typeface="+mj-lt"/>
                <a:cs typeface="+mj-lt"/>
              </a:rPr>
              <a:t> </a:t>
            </a:r>
            <a:r>
              <a:rPr lang="en-US" err="1">
                <a:latin typeface="Times New Roman"/>
                <a:ea typeface="+mj-lt"/>
                <a:cs typeface="+mj-lt"/>
              </a:rPr>
              <a:t>лица</a:t>
            </a:r>
            <a:endParaRPr lang="en-US" err="1"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BF6FF-123F-70CB-D861-1F35FFC45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42" y="1336795"/>
            <a:ext cx="5900468" cy="42650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Times New Roman"/>
                <a:ea typeface="+mn-lt"/>
                <a:cs typeface="+mn-lt"/>
              </a:rPr>
              <a:t>Модул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анализира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облик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лица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err="1">
                <a:latin typeface="Times New Roman"/>
                <a:ea typeface="+mn-lt"/>
                <a:cs typeface="+mn-lt"/>
              </a:rPr>
              <a:t>класификује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га</a:t>
            </a:r>
            <a:r>
              <a:rPr lang="en-US" dirty="0">
                <a:latin typeface="Times New Roman"/>
                <a:ea typeface="+mn-lt"/>
                <a:cs typeface="+mn-lt"/>
              </a:rPr>
              <a:t> у </a:t>
            </a:r>
            <a:r>
              <a:rPr lang="en-US" err="1">
                <a:latin typeface="Times New Roman"/>
                <a:ea typeface="+mn-lt"/>
                <a:cs typeface="+mn-lt"/>
              </a:rPr>
              <a:t>дефинисане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категорије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Подтон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коже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одређује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на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основу</a:t>
            </a:r>
            <a:r>
              <a:rPr lang="en-US" dirty="0">
                <a:latin typeface="Times New Roman"/>
                <a:ea typeface="+mn-lt"/>
                <a:cs typeface="+mn-lt"/>
              </a:rPr>
              <a:t> Hue </a:t>
            </a:r>
            <a:r>
              <a:rPr lang="en-US" err="1">
                <a:latin typeface="Times New Roman"/>
                <a:ea typeface="+mn-lt"/>
                <a:cs typeface="+mn-lt"/>
              </a:rPr>
              <a:t>вредности</a:t>
            </a:r>
            <a:r>
              <a:rPr lang="en-US" dirty="0">
                <a:latin typeface="Times New Roman"/>
                <a:ea typeface="+mn-lt"/>
                <a:cs typeface="+mn-lt"/>
              </a:rPr>
              <a:t> у HSV </a:t>
            </a:r>
            <a:r>
              <a:rPr lang="en-US" err="1">
                <a:latin typeface="Times New Roman"/>
                <a:ea typeface="+mn-lt"/>
                <a:cs typeface="+mn-lt"/>
              </a:rPr>
              <a:t>моделу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Резултат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модула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комбинација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облика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лица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err="1">
                <a:latin typeface="Times New Roman"/>
                <a:ea typeface="+mn-lt"/>
                <a:cs typeface="+mn-lt"/>
              </a:rPr>
              <a:t>подтона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 dirty="0">
              <a:latin typeface="Times New Roman"/>
            </a:endParaRPr>
          </a:p>
          <a:p>
            <a:endParaRPr lang="en-US" dirty="0">
              <a:latin typeface="Times New Roman"/>
            </a:endParaRPr>
          </a:p>
          <a:p>
            <a:endParaRPr lang="en-US" dirty="0"/>
          </a:p>
        </p:txBody>
      </p:sp>
      <p:pic>
        <p:nvPicPr>
          <p:cNvPr id="5" name="Picture 4" descr="A collage of women with different facial features&#10;&#10;AI-generated content may be incorrect.">
            <a:extLst>
              <a:ext uri="{FF2B5EF4-FFF2-40B4-BE49-F238E27FC236}">
                <a16:creationId xmlns:a16="http://schemas.microsoft.com/office/drawing/2014/main" id="{E65EEB0B-E0EF-DBDD-1FC1-ACDDC2236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3388" y="2157"/>
            <a:ext cx="3284507" cy="1706592"/>
          </a:xfrm>
          <a:prstGeom prst="rect">
            <a:avLst/>
          </a:prstGeom>
        </p:spPr>
      </p:pic>
      <p:pic>
        <p:nvPicPr>
          <p:cNvPr id="6" name="Picture 5" descr="A person with brown hair&#10;&#10;AI-generated content may be incorrect.">
            <a:extLst>
              <a:ext uri="{FF2B5EF4-FFF2-40B4-BE49-F238E27FC236}">
                <a16:creationId xmlns:a16="http://schemas.microsoft.com/office/drawing/2014/main" id="{F737990E-1ECE-603C-68CC-5F2BF4C61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193" y="1689339"/>
            <a:ext cx="5182140" cy="1940943"/>
          </a:xfrm>
          <a:prstGeom prst="rect">
            <a:avLst/>
          </a:prstGeom>
        </p:spPr>
      </p:pic>
      <p:pic>
        <p:nvPicPr>
          <p:cNvPr id="8" name="Picture 7" descr="Određivanje podtona kože na 3 jednostavna načina! | negazivota">
            <a:extLst>
              <a:ext uri="{FF2B5EF4-FFF2-40B4-BE49-F238E27FC236}">
                <a16:creationId xmlns:a16="http://schemas.microsoft.com/office/drawing/2014/main" id="{4EC10FC1-181E-95AF-7730-B83FD1AEADB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458" t="832" b="398"/>
          <a:stretch>
            <a:fillRect/>
          </a:stretch>
        </p:blipFill>
        <p:spPr>
          <a:xfrm rot="5400000">
            <a:off x="1955440" y="3995359"/>
            <a:ext cx="2167685" cy="3552937"/>
          </a:xfrm>
          <a:prstGeom prst="rect">
            <a:avLst/>
          </a:prstGeom>
        </p:spPr>
      </p:pic>
      <p:pic>
        <p:nvPicPr>
          <p:cNvPr id="10" name="Picture 9" descr="A person with long hair&#10;&#10;AI-generated content may be incorrect.">
            <a:extLst>
              <a:ext uri="{FF2B5EF4-FFF2-40B4-BE49-F238E27FC236}">
                <a16:creationId xmlns:a16="http://schemas.microsoft.com/office/drawing/2014/main" id="{13F0B098-840D-7394-E8DF-E0331EB389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7580" y="4153619"/>
            <a:ext cx="3199141" cy="2202611"/>
          </a:xfrm>
          <a:prstGeom prst="rect">
            <a:avLst/>
          </a:prstGeom>
        </p:spPr>
      </p:pic>
      <p:pic>
        <p:nvPicPr>
          <p:cNvPr id="12" name="Picture 11" descr="A person with green dots on her face&#10;&#10;AI-generated content may be incorrect.">
            <a:extLst>
              <a:ext uri="{FF2B5EF4-FFF2-40B4-BE49-F238E27FC236}">
                <a16:creationId xmlns:a16="http://schemas.microsoft.com/office/drawing/2014/main" id="{2524C4D3-6433-F6E0-10E0-4292F385EC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9329" y="4153980"/>
            <a:ext cx="3207946" cy="22018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714B6D-4F0F-2F92-FDEF-47C39072716A}"/>
              </a:ext>
            </a:extLst>
          </p:cNvPr>
          <p:cNvSpPr txBox="1"/>
          <p:nvPr/>
        </p:nvSpPr>
        <p:spPr>
          <a:xfrm>
            <a:off x="1690659" y="4402405"/>
            <a:ext cx="3810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W                     N                      C</a:t>
            </a:r>
          </a:p>
        </p:txBody>
      </p:sp>
    </p:spTree>
    <p:extLst>
      <p:ext uri="{BB962C8B-B14F-4D97-AF65-F5344CB8AC3E}">
        <p14:creationId xmlns:p14="http://schemas.microsoft.com/office/powerpoint/2010/main" val="3053086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36812-6AD6-62E0-FA0F-8A7D2D8B3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91"/>
            <a:ext cx="10515600" cy="1325563"/>
          </a:xfrm>
        </p:spPr>
        <p:txBody>
          <a:bodyPr/>
          <a:lstStyle/>
          <a:p>
            <a:r>
              <a:rPr lang="en-US" err="1">
                <a:latin typeface="Times New Roman"/>
                <a:ea typeface="+mj-lt"/>
                <a:cs typeface="+mj-lt"/>
              </a:rPr>
              <a:t>Фази</a:t>
            </a:r>
            <a:r>
              <a:rPr lang="en-US" dirty="0">
                <a:latin typeface="Times New Roman"/>
                <a:ea typeface="+mj-lt"/>
                <a:cs typeface="+mj-lt"/>
              </a:rPr>
              <a:t> </a:t>
            </a:r>
            <a:r>
              <a:rPr lang="en-US" err="1">
                <a:latin typeface="Times New Roman"/>
                <a:ea typeface="+mj-lt"/>
                <a:cs typeface="+mj-lt"/>
              </a:rPr>
              <a:t>логика</a:t>
            </a:r>
            <a:endParaRPr lang="en-US" err="1"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51846-8EBE-44D4-2EF6-A62B43A8D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" y="1164267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Times New Roman"/>
                <a:ea typeface="+mn-lt"/>
                <a:cs typeface="+mn-lt"/>
              </a:rPr>
              <a:t>Фази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логика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одређује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стил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шминке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на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основу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облика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лица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err="1">
                <a:latin typeface="Times New Roman"/>
                <a:ea typeface="+mn-lt"/>
                <a:cs typeface="+mn-lt"/>
              </a:rPr>
              <a:t>подтона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Овај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приступ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омогућава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стабилне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резултате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err="1">
                <a:latin typeface="Times New Roman"/>
                <a:ea typeface="+mn-lt"/>
                <a:cs typeface="+mn-lt"/>
              </a:rPr>
              <a:t>при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неизвесним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подацима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На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крају</a:t>
            </a:r>
            <a:r>
              <a:rPr lang="en-US" dirty="0">
                <a:latin typeface="Times New Roman"/>
                <a:ea typeface="+mn-lt"/>
                <a:cs typeface="+mn-lt"/>
              </a:rPr>
              <a:t>, </a:t>
            </a:r>
            <a:r>
              <a:rPr lang="en-US" err="1">
                <a:latin typeface="Times New Roman"/>
                <a:ea typeface="+mn-lt"/>
                <a:cs typeface="+mn-lt"/>
              </a:rPr>
              <a:t>систем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предлаже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стил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као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i="1" dirty="0">
                <a:latin typeface="Times New Roman"/>
                <a:ea typeface="+mn-lt"/>
                <a:cs typeface="+mn-lt"/>
              </a:rPr>
              <a:t>natural, glam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или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i="1" dirty="0">
                <a:latin typeface="Times New Roman"/>
                <a:ea typeface="+mn-lt"/>
                <a:cs typeface="+mn-lt"/>
              </a:rPr>
              <a:t>evening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 dirty="0">
              <a:latin typeface="Times New Roman"/>
            </a:endParaRPr>
          </a:p>
          <a:p>
            <a:endParaRPr lang="en-US" dirty="0">
              <a:latin typeface="Times New Roman"/>
            </a:endParaRPr>
          </a:p>
          <a:p>
            <a:endParaRPr lang="en-US" dirty="0"/>
          </a:p>
        </p:txBody>
      </p:sp>
      <p:pic>
        <p:nvPicPr>
          <p:cNvPr id="4" name="Picture 3" descr="A diagram of a basic machine&#10;&#10;AI-generated content may be incorrect.">
            <a:extLst>
              <a:ext uri="{FF2B5EF4-FFF2-40B4-BE49-F238E27FC236}">
                <a16:creationId xmlns:a16="http://schemas.microsoft.com/office/drawing/2014/main" id="{8A736C87-2BF3-58ED-FA14-3BF831B06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8220" y="3736226"/>
            <a:ext cx="7096843" cy="29655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6A3A34-F325-F233-0885-634D5DF2D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9828" y="4943925"/>
            <a:ext cx="2605176" cy="2050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DFBCD1-A53E-7AA8-8199-6533B203B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20" y="4800780"/>
            <a:ext cx="2344587" cy="39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131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56A46-9189-46F0-DD66-DF239FE04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9465"/>
            <a:ext cx="10515600" cy="1325563"/>
          </a:xfrm>
        </p:spPr>
        <p:txBody>
          <a:bodyPr/>
          <a:lstStyle/>
          <a:p>
            <a:r>
              <a:rPr lang="en-US" dirty="0" err="1">
                <a:latin typeface="Times New Roman"/>
                <a:ea typeface="+mj-lt"/>
                <a:cs typeface="+mj-lt"/>
              </a:rPr>
              <a:t>Одабир</a:t>
            </a:r>
            <a:r>
              <a:rPr lang="en-US" dirty="0">
                <a:latin typeface="Times New Roman"/>
                <a:ea typeface="+mj-lt"/>
                <a:cs typeface="+mj-lt"/>
              </a:rPr>
              <a:t> </a:t>
            </a:r>
            <a:r>
              <a:rPr lang="en-US" dirty="0" err="1">
                <a:latin typeface="Times New Roman"/>
                <a:ea typeface="+mj-lt"/>
                <a:cs typeface="+mj-lt"/>
              </a:rPr>
              <a:t>производа</a:t>
            </a:r>
            <a:endParaRPr lang="en-US" dirty="0" err="1"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F4831-740F-1813-809A-C9DF233D5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370" y="1480568"/>
            <a:ext cx="664809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latin typeface="Times New Roman"/>
                <a:ea typeface="+mn-lt"/>
                <a:cs typeface="+mn-lt"/>
              </a:rPr>
              <a:t>Боје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производа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се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конвертују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из</a:t>
            </a:r>
            <a:r>
              <a:rPr lang="en-US" dirty="0">
                <a:latin typeface="Times New Roman"/>
                <a:ea typeface="+mn-lt"/>
                <a:cs typeface="+mn-lt"/>
              </a:rPr>
              <a:t> HEX </a:t>
            </a:r>
            <a:r>
              <a:rPr lang="en-US" dirty="0" err="1">
                <a:latin typeface="Times New Roman"/>
                <a:ea typeface="+mn-lt"/>
                <a:cs typeface="+mn-lt"/>
              </a:rPr>
              <a:t>формата</a:t>
            </a:r>
            <a:r>
              <a:rPr lang="en-US" dirty="0">
                <a:latin typeface="Times New Roman"/>
                <a:ea typeface="+mn-lt"/>
                <a:cs typeface="+mn-lt"/>
              </a:rPr>
              <a:t> у HSV </a:t>
            </a:r>
            <a:r>
              <a:rPr lang="en-US" dirty="0" err="1">
                <a:latin typeface="Times New Roman"/>
                <a:ea typeface="+mn-lt"/>
                <a:cs typeface="+mn-lt"/>
              </a:rPr>
              <a:t>модел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dirty="0" err="1">
                <a:latin typeface="Times New Roman"/>
                <a:ea typeface="+mn-lt"/>
                <a:cs typeface="+mn-lt"/>
              </a:rPr>
              <a:t>Поређење</a:t>
            </a:r>
            <a:r>
              <a:rPr lang="en-US" dirty="0">
                <a:latin typeface="Times New Roman"/>
                <a:ea typeface="+mn-lt"/>
                <a:cs typeface="+mn-lt"/>
              </a:rPr>
              <a:t> Hue </a:t>
            </a:r>
            <a:r>
              <a:rPr lang="en-US" dirty="0" err="1">
                <a:latin typeface="Times New Roman"/>
                <a:ea typeface="+mn-lt"/>
                <a:cs typeface="+mn-lt"/>
              </a:rPr>
              <a:t>вредности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одређује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која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нијанса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најбоље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одговара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кориснику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dirty="0" err="1">
                <a:latin typeface="Times New Roman"/>
                <a:ea typeface="+mn-lt"/>
                <a:cs typeface="+mn-lt"/>
              </a:rPr>
              <a:t>Систем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бира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само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производе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са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највећим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степеном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подударности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нијансе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 dirty="0">
              <a:latin typeface="Times New Roman"/>
            </a:endParaRPr>
          </a:p>
          <a:p>
            <a:endParaRPr lang="en-US" dirty="0">
              <a:latin typeface="Times New Roman"/>
            </a:endParaRPr>
          </a:p>
          <a:p>
            <a:endParaRPr lang="en-US" dirty="0"/>
          </a:p>
        </p:txBody>
      </p:sp>
      <p:pic>
        <p:nvPicPr>
          <p:cNvPr id="4" name="Picture 3" descr="A diagram of a pie chart&#10;&#10;AI-generated content may be incorrect.">
            <a:extLst>
              <a:ext uri="{FF2B5EF4-FFF2-40B4-BE49-F238E27FC236}">
                <a16:creationId xmlns:a16="http://schemas.microsoft.com/office/drawing/2014/main" id="{FDCB7FF2-DDA8-FF27-0959-3A0CF0F3E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807" y="1483743"/>
            <a:ext cx="480635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672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72FB7-3616-5FCF-FCA2-833032950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latin typeface="Times New Roman"/>
                <a:ea typeface="+mj-lt"/>
                <a:cs typeface="+mj-lt"/>
              </a:rPr>
              <a:t>Генетски</a:t>
            </a:r>
            <a:r>
              <a:rPr lang="en-US" dirty="0">
                <a:latin typeface="Times New Roman"/>
                <a:ea typeface="+mj-lt"/>
                <a:cs typeface="+mj-lt"/>
              </a:rPr>
              <a:t> </a:t>
            </a:r>
            <a:r>
              <a:rPr lang="en-US" err="1">
                <a:latin typeface="Times New Roman"/>
                <a:ea typeface="+mj-lt"/>
                <a:cs typeface="+mj-lt"/>
              </a:rPr>
              <a:t>алгоритам</a:t>
            </a:r>
            <a:endParaRPr lang="en-US" err="1"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64B89-C4F1-055D-2A16-3C3EEE9B8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4937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Times New Roman"/>
                <a:ea typeface="+mn-lt"/>
                <a:cs typeface="+mn-lt"/>
              </a:rPr>
              <a:t>Генетски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алгоритам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оптимизује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избор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најбоље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комбинације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производа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Алгоритам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користи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популацију</a:t>
            </a:r>
            <a:r>
              <a:rPr lang="en-US" dirty="0">
                <a:latin typeface="Times New Roman"/>
                <a:ea typeface="+mn-lt"/>
                <a:cs typeface="+mn-lt"/>
              </a:rPr>
              <a:t>, </a:t>
            </a:r>
            <a:r>
              <a:rPr lang="en-US" err="1">
                <a:latin typeface="Times New Roman"/>
                <a:ea typeface="+mn-lt"/>
                <a:cs typeface="+mn-lt"/>
              </a:rPr>
              <a:t>генерације</a:t>
            </a:r>
            <a:r>
              <a:rPr lang="en-US" dirty="0">
                <a:latin typeface="Times New Roman"/>
                <a:ea typeface="+mn-lt"/>
                <a:cs typeface="+mn-lt"/>
              </a:rPr>
              <a:t>, </a:t>
            </a:r>
            <a:r>
              <a:rPr lang="en-US" err="1">
                <a:latin typeface="Times New Roman"/>
                <a:ea typeface="+mn-lt"/>
                <a:cs typeface="+mn-lt"/>
              </a:rPr>
              <a:t>мутацију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err="1">
                <a:latin typeface="Times New Roman"/>
                <a:ea typeface="+mn-lt"/>
                <a:cs typeface="+mn-lt"/>
              </a:rPr>
              <a:t>укрштање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dirty="0" err="1">
                <a:latin typeface="Times New Roman"/>
                <a:ea typeface="+mn-lt"/>
                <a:cs typeface="+mn-lt"/>
              </a:rPr>
              <a:t>Коначно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решење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представља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производе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са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најбољим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односом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dirty="0" err="1">
                <a:latin typeface="Times New Roman"/>
                <a:ea typeface="+mn-lt"/>
                <a:cs typeface="+mn-lt"/>
              </a:rPr>
              <a:t>цене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dirty="0" err="1">
                <a:latin typeface="Times New Roman"/>
                <a:ea typeface="+mn-lt"/>
                <a:cs typeface="+mn-lt"/>
              </a:rPr>
              <a:t>квалитета</a:t>
            </a:r>
            <a:r>
              <a:rPr lang="en-US" dirty="0">
                <a:latin typeface="Times New Roman"/>
                <a:ea typeface="+mn-lt"/>
                <a:cs typeface="+mn-lt"/>
              </a:rPr>
              <a:t>. </a:t>
            </a:r>
            <a:endParaRPr lang="en-US" dirty="0">
              <a:latin typeface="Times New Roman"/>
            </a:endParaRPr>
          </a:p>
          <a:p>
            <a:endParaRPr lang="en-US" dirty="0"/>
          </a:p>
        </p:txBody>
      </p:sp>
      <p:pic>
        <p:nvPicPr>
          <p:cNvPr id="6" name="Picture 5" descr="A diagram of a company&#10;&#10;AI-generated content may be incorrect.">
            <a:extLst>
              <a:ext uri="{FF2B5EF4-FFF2-40B4-BE49-F238E27FC236}">
                <a16:creationId xmlns:a16="http://schemas.microsoft.com/office/drawing/2014/main" id="{22BF1DA2-C414-2EC0-AE29-F20C0C03C0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13" r="29088" b="-210"/>
          <a:stretch>
            <a:fillRect/>
          </a:stretch>
        </p:blipFill>
        <p:spPr>
          <a:xfrm>
            <a:off x="7694549" y="0"/>
            <a:ext cx="4425577" cy="6872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802F4B-2C72-AC49-3074-CEEC762C7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913" y="4929996"/>
            <a:ext cx="5486400" cy="304800"/>
          </a:xfrm>
          <a:prstGeom prst="rect">
            <a:avLst/>
          </a:prstGeom>
        </p:spPr>
      </p:pic>
      <p:pic>
        <p:nvPicPr>
          <p:cNvPr id="9" name="Picture 8" descr="A black text with black letters&#10;&#10;AI-generated content may be incorrect.">
            <a:extLst>
              <a:ext uri="{FF2B5EF4-FFF2-40B4-BE49-F238E27FC236}">
                <a16:creationId xmlns:a16="http://schemas.microsoft.com/office/drawing/2014/main" id="{F847CDDA-BEA9-97C9-8A82-9B51C4B6AE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687" y="5405617"/>
            <a:ext cx="6086475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903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15737-28B5-A66C-1203-B09958DE6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23" y="5691"/>
            <a:ext cx="10515600" cy="1325563"/>
          </a:xfrm>
        </p:spPr>
        <p:txBody>
          <a:bodyPr/>
          <a:lstStyle/>
          <a:p>
            <a:r>
              <a:rPr lang="en-US" dirty="0" err="1">
                <a:latin typeface="Times New Roman"/>
                <a:ea typeface="+mj-lt"/>
                <a:cs typeface="+mj-lt"/>
              </a:rPr>
              <a:t>Приказ</a:t>
            </a:r>
            <a:r>
              <a:rPr lang="en-US" dirty="0">
                <a:latin typeface="Times New Roman"/>
                <a:ea typeface="+mj-lt"/>
                <a:cs typeface="+mj-lt"/>
              </a:rPr>
              <a:t> </a:t>
            </a:r>
            <a:r>
              <a:rPr lang="en-US" dirty="0" err="1">
                <a:latin typeface="Times New Roman"/>
                <a:ea typeface="+mj-lt"/>
                <a:cs typeface="+mj-lt"/>
              </a:rPr>
              <a:t>резултата</a:t>
            </a:r>
            <a:endParaRPr lang="en-US" dirty="0" err="1">
              <a:latin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6FF20-104F-32B8-821E-309A308DD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" y="1336795"/>
            <a:ext cx="4807790" cy="494080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latin typeface="Times New Roman"/>
                <a:ea typeface="+mn-lt"/>
                <a:cs typeface="+mn-lt"/>
              </a:rPr>
              <a:t>Систем</a:t>
            </a:r>
            <a:r>
              <a:rPr lang="en-US" dirty="0">
                <a:latin typeface="Times New Roman"/>
                <a:ea typeface="+mn-lt"/>
                <a:cs typeface="+mn-lt"/>
              </a:rPr>
              <a:t> </a:t>
            </a:r>
            <a:r>
              <a:rPr lang="en-US" dirty="0" err="1">
                <a:latin typeface="Times New Roman"/>
                <a:ea typeface="+mn-lt"/>
                <a:cs typeface="+mn-lt"/>
              </a:rPr>
              <a:t>приказује</a:t>
            </a:r>
            <a:r>
              <a:rPr lang="en-US" dirty="0">
                <a:latin typeface="Times New Roman"/>
                <a:ea typeface="+mn-lt"/>
                <a:cs typeface="+mn-lt"/>
              </a:rPr>
              <a:t> </a:t>
            </a:r>
            <a:r>
              <a:rPr lang="en-US" dirty="0" err="1">
                <a:latin typeface="Times New Roman"/>
                <a:ea typeface="+mn-lt"/>
                <a:cs typeface="+mn-lt"/>
              </a:rPr>
              <a:t>слику</a:t>
            </a:r>
            <a:r>
              <a:rPr lang="en-US" dirty="0">
                <a:latin typeface="Times New Roman"/>
                <a:ea typeface="+mn-lt"/>
                <a:cs typeface="+mn-lt"/>
              </a:rPr>
              <a:t> 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која</a:t>
            </a:r>
            <a:r>
              <a:rPr lang="en-US" dirty="0">
                <a:latin typeface="Times New Roman"/>
                <a:ea typeface="+mn-lt"/>
                <a:cs typeface="Times New Roman"/>
              </a:rPr>
              <a:t> 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визуелно</a:t>
            </a:r>
            <a:r>
              <a:rPr lang="en-US" dirty="0">
                <a:latin typeface="Times New Roman"/>
                <a:ea typeface="+mn-lt"/>
                <a:cs typeface="Times New Roman"/>
              </a:rPr>
              <a:t> 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представља</a:t>
            </a:r>
            <a:r>
              <a:rPr lang="en-US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изабрани</a:t>
            </a:r>
            <a:r>
              <a:rPr lang="en-US" dirty="0">
                <a:latin typeface="Times New Roman"/>
                <a:ea typeface="+mn-lt"/>
                <a:cs typeface="Times New Roman"/>
              </a:rPr>
              <a:t> </a:t>
            </a:r>
            <a:r>
              <a:rPr lang="en-US" dirty="0" err="1">
                <a:latin typeface="Times New Roman"/>
                <a:ea typeface="+mn-lt"/>
                <a:cs typeface="Times New Roman"/>
              </a:rPr>
              <a:t>стил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 dirty="0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Кориснику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нуди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листа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производа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који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најбоље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одговарају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његовом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подтону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>
              <a:latin typeface="Times New Roman"/>
              <a:cs typeface="Times New Roman"/>
            </a:endParaRPr>
          </a:p>
          <a:p>
            <a:r>
              <a:rPr lang="en-US" err="1">
                <a:latin typeface="Times New Roman"/>
                <a:ea typeface="+mn-lt"/>
                <a:cs typeface="+mn-lt"/>
              </a:rPr>
              <a:t>Приказује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се</a:t>
            </a:r>
            <a:r>
              <a:rPr lang="en-US" dirty="0">
                <a:latin typeface="Times New Roman"/>
                <a:ea typeface="+mn-lt"/>
                <a:cs typeface="+mn-lt"/>
              </a:rPr>
              <a:t> и </a:t>
            </a:r>
            <a:r>
              <a:rPr lang="en-US" err="1">
                <a:latin typeface="Times New Roman"/>
                <a:ea typeface="+mn-lt"/>
                <a:cs typeface="+mn-lt"/>
              </a:rPr>
              <a:t>слика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која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визуелно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представља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предложени</a:t>
            </a:r>
            <a:r>
              <a:rPr lang="en-US" dirty="0">
                <a:latin typeface="Times New Roman"/>
                <a:ea typeface="+mn-lt"/>
                <a:cs typeface="+mn-lt"/>
              </a:rPr>
              <a:t> </a:t>
            </a:r>
            <a:r>
              <a:rPr lang="en-US" err="1">
                <a:latin typeface="Times New Roman"/>
                <a:ea typeface="+mn-lt"/>
                <a:cs typeface="+mn-lt"/>
              </a:rPr>
              <a:t>стил</a:t>
            </a:r>
            <a:r>
              <a:rPr lang="en-US" dirty="0">
                <a:latin typeface="Times New Roman"/>
                <a:ea typeface="+mn-lt"/>
                <a:cs typeface="+mn-lt"/>
              </a:rPr>
              <a:t>.</a:t>
            </a:r>
            <a:endParaRPr lang="en-US" dirty="0">
              <a:latin typeface="Times New Roman"/>
            </a:endParaRPr>
          </a:p>
          <a:p>
            <a:endParaRPr lang="en-US" dirty="0">
              <a:latin typeface="Times New Roman"/>
            </a:endParaRPr>
          </a:p>
          <a:p>
            <a:endParaRPr lang="en-US" dirty="0"/>
          </a:p>
        </p:txBody>
      </p:sp>
      <p:pic>
        <p:nvPicPr>
          <p:cNvPr id="4" name="Picture 3" descr="A screenshot of a makeup application&#10;&#10;AI-generated content may be incorrect.">
            <a:extLst>
              <a:ext uri="{FF2B5EF4-FFF2-40B4-BE49-F238E27FC236}">
                <a16:creationId xmlns:a16="http://schemas.microsoft.com/office/drawing/2014/main" id="{4A573B8F-3B85-7821-4A43-DF570EFF7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456" y="1153062"/>
            <a:ext cx="7120115" cy="3189052"/>
          </a:xfrm>
          <a:prstGeom prst="rect">
            <a:avLst/>
          </a:prstGeom>
        </p:spPr>
      </p:pic>
      <p:pic>
        <p:nvPicPr>
          <p:cNvPr id="5" name="Picture 4" descr="A white circle with black text&#10;&#10;AI-generated content may be incorrect.">
            <a:extLst>
              <a:ext uri="{FF2B5EF4-FFF2-40B4-BE49-F238E27FC236}">
                <a16:creationId xmlns:a16="http://schemas.microsoft.com/office/drawing/2014/main" id="{643A80A9-CA1E-EDA3-B5C8-891E2CB67C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650" r="25274" b="-610"/>
          <a:stretch>
            <a:fillRect/>
          </a:stretch>
        </p:blipFill>
        <p:spPr>
          <a:xfrm>
            <a:off x="6578318" y="4346520"/>
            <a:ext cx="4107062" cy="238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322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СИСТЕМ ЗА ПЕРСОНАЛИЗОВАНУ ПРЕПОРУКУ ШМИНКЕ НА ОСНОВУ АНАЛИЗЕ СЛИКЕ КОРИСНИКА</vt:lpstr>
      <vt:lpstr>Проблем и мотивација</vt:lpstr>
      <vt:lpstr>Циљ рада</vt:lpstr>
      <vt:lpstr>Архитектура система</vt:lpstr>
      <vt:lpstr>Анализа лица</vt:lpstr>
      <vt:lpstr>Фази логика</vt:lpstr>
      <vt:lpstr>Одабир производа</vt:lpstr>
      <vt:lpstr>Генетски алгоритам</vt:lpstr>
      <vt:lpstr>Приказ резултата</vt:lpstr>
      <vt:lpstr>Резултати тестирања</vt:lpstr>
      <vt:lpstr>Закључак</vt:lpstr>
      <vt:lpstr>Питања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331</cp:revision>
  <dcterms:created xsi:type="dcterms:W3CDTF">2025-11-29T13:23:52Z</dcterms:created>
  <dcterms:modified xsi:type="dcterms:W3CDTF">2025-12-02T15:35:08Z</dcterms:modified>
</cp:coreProperties>
</file>

<file path=docProps/thumbnail.jpeg>
</file>